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69" r:id="rId14"/>
    <p:sldId id="270" r:id="rId15"/>
    <p:sldId id="265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8" autoAdjust="0"/>
    <p:restoredTop sz="94660"/>
  </p:normalViewPr>
  <p:slideViewPr>
    <p:cSldViewPr snapToGrid="0">
      <p:cViewPr varScale="1">
        <p:scale>
          <a:sx n="52" d="100"/>
          <a:sy n="52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8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59.47826" units="1/cm"/>
          <inkml:channelProperty channel="Y" name="resolution" value="59.07692" units="1/cm"/>
          <inkml:channelProperty channel="T" name="resolution" value="1" units="1/dev"/>
        </inkml:channelProperties>
      </inkml:inkSource>
      <inkml:timestamp xml:id="ts0" timeString="2015-02-25T02:30:29.469"/>
    </inkml:context>
    <inkml:brush xml:id="br0">
      <inkml:brushProperty name="width" value="0.23333" units="cm"/>
      <inkml:brushProperty name="height" value="0.46667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2414 325 0,'51'0'687,"53"0"-687,52 0 16,-53 0-16,-51 0 16,0 0-1,0 0 1,0 0 0,0 0 15,-1 0-31,1 0 31,0 0 0,0 0 16,0 0-31,0 0 15,-1 0 16,1 0-31,0 0-1,0 0 1,0 0-1,0 0 17,-1 0-17,1 0 17,0 52-1,0-52 0,0 0-15,0 0 31,-1 0-1,1 0-14,0 0 15,0 0-32,0 0 1,0 0-1,-1 0 17,1 0-32,0 0 31,0 51-15,0-51-1,0 0 1,-1 0-1,1 0 1,0 0 15,0 0-15,0 0 31,0 0 0,-1 0-16,1 0 0,0 0 16,0 0-16,0 0 16,0 0-31,0 0 15,-1 0-15,1 0-1,0 0 1,0 0 0,0 0 15,0 0-16,-1 0 17,1 0-17,0 0 1,0 0 0,0 0 15,0 0-31,-1 0 31,1 0-15,0 0-1,0 0 1,0 0 0,0 0-1,-1 0 16,1 0-31,0 0 32,0 0-17,0 0 1,0 0 0,-1 0-1,1 0 1,0 0-1,0 0 1,0 0 0,0 0-1,-1 0 1,1 0 0,0 0-1,0 0 1,0 0 15,0 0-31,-1 0 31,1 0-15,0 0 15,0 0-15,0 0-1,0 0 1,-52-51 0,51 51-16,1 0 15,0 0 1,0 0 0,0-52 15,0 52-31,0 0 31,-1-52-15,1 52-1,0 0 1,0 0 0,0 0-1,0 0 16,-1 0-15,1 0 0,-52-52-16,52 52 15,0 0 1,0 0 0,0 0-1,-1-52 1,1 52-1,52-52 17,-52 52-17,0-52 1,-1 52 0,1 0-1,52 0 1,-52 0-1,0 0 1,-1 0 0,1 0-1,0 0 1,0 0 0,0 0-1,0 0 1,-1 0-1,1 0 17,0 0-17,0 0 1,0 0 0,0 0-1,-1 0 1,1 0-1,0 0 1,0 0 0,0 0 15,0 0-31,-1 0 31,1 0-15,0 0-1,0 0 1,0 0 0,0 0-1,0 0 17,-1 0-17,1 0 1,0 0-1,0 0 1,0 0 0,0 0-1,-1 0 1,1 0 15,0 0-15,0 0-16,0 0 31,0 0-15,-1 0-1,1 0 1,0 0 0,0 0-1,0 0 16,0 0-31,-52 52 16,51-52 0,1 0-1,0 52 1,0-52 0,0 0-1,0 0 1,-1 52 15,1-52-31,0 0 31,0 0-15,0 0-16,0 0 16,-1 0-1,-51 52-15,52-52 16,0 0-1,0 0 1,0 52 0,0-52-1,-1 52 1,1-52 0,0 0-16,0 0 15,0 0 1,0 0-1,-1 0 1,1 0 0,0 0-1,0 0 17,0 0 702,0 0-718,51 0-16,53 0 15,-52 0-15,-1 0 16,1 0-1,0 0-15,-1 0 16,1 0 0,0 0-16,-53 0 15,1 0 17,0 0-17,0 0 1,0 0-1,0 0 1,-1 0 0,1 0-1,0 51 1,0-51 15,0 0-15,0 0-16,-52 52 15,51-52 1,1 52 0,0-52-1,0 0 1,-52 52 0,52-52-16,0 0 15,-52 52 1,51-52-1,1 0-15,0 52 32,0-1-17,0-51 1,0 0 0,-52 52-16,51-52 15,1 0 1,-52 52-1,52-52 1,0 0 0,0 52-1,0-52 1,-52 52-16,52-52 16,-52 52-1,51-52-15,1 51 16,0 1-1,0 0 1,-52 0 0,52-52-1,0 52-15,-1 0 32,1-1-17,-52 1 1,52-52-16,0 52 15,0 0 1,0 0 0,-52 0-1,51-52 1,1 51-16,0 1 31,0 0-15,-52 0-16,52-52 15,-52 52 1,52-52-16,-52 52 16,0-1-1,51 1 1,-51 0 0,52 0-1,-52 0 16,0 0-31,52-52 16,-52 51 0,52 1-1,-52 0 1,0 0 0,0 0-1,0 0 1,0-1 15,0 1-15,0 0-16,0 0 31,52-52-31,-52 52 16,0 0-1,0 0 1,0-1-1,0 1 1,0 0 15,0 0-31,0 0 32,0 0-17,0-1 1,0 1-1,0 0 1,0 0 0,0 0 15,0 0-31,0-1 31,0 1-15,0 0-1,0 0 1,0 0 0,0 0-1,0-1 1,0 1 0,0 0-1,0 0 16,0 0-15,0 0 0,0-1-1,0 1 1,0 0 0,0 0 15,0 0-31,0 0 31,0-1-15,0 1 15,0 0-31,0 0 31,0 0 0,0 0-15,0-1-16,-52-51 16,52 52-1,0 0 1,0 0 0,0 0-1,0 0 1,0-1-1,0 1 17,0 0-32,0 0 31,0 0-15,0 0-1,0 0 1,0-1-1,0 1 1,0 0 15,0 0-31,0 0 16,0 0 15,0-1-15,-52-51-1,52 52-15,0 0 16,0 0 0,0 0-1,0 0 17,0-1-32,0 1 31,-52-52-31,52 52 15,0 0 17,0 0-32,-52-52 15,52 52 1,0-1 15,-51-51-15,51 52-16,-52 0 15,52 0 17,-52-52-17,52 52 17,-52-52-32,52 52 31,-52-52-16,52 51-15,-52-51 32,52 52-17,0 0 17,0 0 14,0 0-30,-51-52 0,51 52 15,-52-52 0,52 51-31,0 1 47,0 0-31,0 0 31,-52-52-32,52 52 16,-52-52-15,52 52 15,-52-1-15,0 1 31,52 0-16,-51-52 0,-1 52-15,0 0 15,52 0 0,-52-52 16,0 0-15,52 51-17,-52-51 1,1 0-1,51 52 1,-52-52 0,0 0-1,0 0 1,0 0 0,0 0-1,0 0 16,1 52-15,-1-52-16,0 52 31,0-52-15,0 0 0,0 0-1,1 0 1,-1 0-1,52 52 1,-52-52 0,0 0 15,0 0-15,52 52-16,-52-52 31,1 0 0,-1 0-31,0 52 31,0-52 1,0 0 14,0 51-46,1-51 47,-1 0-15,0 0 14,0 0-30,0 0 0,0 52 15,1-52-15,-1 0-1,0 0 1,0 0-1,0 0 1,0 0 0,1 0-1,-1 0 17,0 0-17,0 0 1,0 0-1,0 0 1,1 0 0,-1 0 15,0 0-31,0 0 16,0 0 15,0 0-16,1 0 1,-1 0 0,0 0-1,0 0 1,0 0 0,0 0-1,0 0 16,1 0-15,-1 0-16,0 0 31,0 0-15,0 0 0,0 0-1,1 0 1,-1 0 15,0 0-15,0 0-16,0 0 31,0 0-15,1 0-1,-1 0 1,0 0-1,0 0 1,0 0 15,0 0-15,1 0 0,-1 0-1,0 0 16,52 52 16,0 0 422,-104 0-453,1-52-16,-1 52 15,0-1-15,1 1 16,-1-52 0,52 52-16,-52 0 15,53-52-15,-1 0 16,-52 0-1,104 52-15,-52-52 16,0 0 0,1 0-1,-1 0 1,0 0 0,0 0 15,0 0-16,0 0 1,0 0 0,1 0-1,-1 0 1,0 0 15,0 0-31,0 0 31,0 0-15,1 0 0,-1 0-1,0 0 1,0 0 0,0 0-1,0 0 1,1 0-1,-1 0-15,0 0 16,0 0 0,0 0 15,0 0-15,1 0-16,-1 0 31,0 0-16,0 0 1,0 0 0,0 0-1,52 52 1,-51-52-16,-1 51 31,0-51-31,0 0 31,0 0 1,0 0-1,1 0-15,-1 52-1,0-52 1,0 0 15,-52 0-15,53 0-16,-53 0 15,0 52 1,1-52-16,-53 52 16,0-52-1,53 0-15,-53 52 16,1-52-1,51 0-15,0 0 16,1 0-16,-1 0 16,-51 0-1,51 0-15,0 0 16,52 0 0,1 0-16,-1 0 15,0 0-15,0 0 31,0 0-15,0 0 0,1 0-1,-1 0 1,0 0 0,0 0 15,0 0-31,0 0 31,1 0-15,-1 0-1,-52 52-15,0-52 16,1 0-16,51 0 16,0 0-1,0 0-15,0 0 16,0 0-1,1 51 1,-1-51 0,0 0-1,0 0 1,0 0 0,0 0 15,1 0-16,-1 0-15,0 0 32,0 0-17,0 0 1,0 0 0,1 0-1,-1 0 16,0 0-15,0 0-16,0 0 31,0 0-15,1 0 0,-1 0-16,0 0 15,0 0 1,-52 0-1,53 0-15,-53 0 16,52 0 0,0 0-16,0 0 15,-51 0-15,51 0 32,0 0-17,0 0 1,0 0-1,1 0 1,-1 0 15,0 0-31,0 0 16,0 0 15,0 0-15,1 0-1,-1 0 1,0 0 0,0 0-1,0 0 1,0 0 0,0 0 15,1 0-16,-1 0-15,0 0 32,0 0-17,0 0 1,0 0 0,1 0-1,-1 0 1,0 0 15,0 0-15,0 0-1,0 0 1,1 0 0,-1 0-1,0 0 1,0 0-1,0 0 17,0 0-17,1 0-15,-1 0 32,0 0-17,0 0 1,0 0-1,0 0 1,1 0 15,-1 0-15,0-51-16,0 51 31,0 0 16,52-52-47,-52 52 47,1 0 0,51-52-32,-52 52 1,52-52 15,-52 52-15,52-52-16,-52 52 31,52-52-15,-52 52-16,52-51 31,-52 51-31,52-52 31,-51 0-31,51 0 32,-52 52-17,0-52 1,52 0-1,-52 52 17,52-51-32,0-1 15,0 0 32,0 0 0,0 0-16,0 0-15,0 1 31,0-1-32,-52 52 1,52-52-16,0 0 16,0 0-1,-52 52 1,52-52 0,0 0-1,0 1 1,0-1-1,0 0 1,0 0 0,0 0-1,0 0 1,0 1 0,0-1 15,0 0-31,0 0 31,0 0 0,0 0-15,0 1 15,0-1-15,0 0-1,0 0 1,0 0 15,0 0-31,0 1 32,0-1-17,0 0 16,0 0-15,0 0 31,-51 52 1406,51-52-1437,0 1-1,0-1 1,-52-52-16,52 52 16,0 0-16,0 1 15,0-1 1,-52 0-1,52 0 1,0 0 0,-52 52-1,52-52 1,0 1-16,0-1 31,0 0-15,0 0-1,0 0 1,0 0 15,0 1 1,0-1-1,0 0-31,0 0 15,0 0 17,0 0-17,0 0 1,0 1 0,0-1-1,0 0 1,-52 52-1,52-52 1,0 0-16,0 0 16,0 1 15,0-1 0,0 0-15,0 0 31,0 0-32,0 0 1,0 1 0,0-1-1,0 0 1,0 0 15,0 0-15,0 0 15,0 1 0,0-1-15,0 0-1,0 0 1,0 0 15,0 0-15,0 1 0,0-1-1,0 0 1,0 0-1,0 0 17,0 0-32,0 1 31,0-1-15,0 0-1,0 0 1,0 0 15,0 0 0,0 1 16,0-1-31,0 0 15,0 0 0,0 0-15,0 0 0,0 1-1,0-1 1,0 0-1,0 0 1,0 0 0,0 0 31,0 0-16,0 1 0,0-1 0,0 0 16,0 0-16,0 0-31,0 0 32,0 1-17,0-1 1,0 0 0,0 0-1,0 0 1,0 0 15,52 1-15,-52-1-16,0 0 31,52 52-31,-52-52 16,0 0-1,0 0 1,52 52-1,-52-51-15,0-1 16,0 0 31,0 0-31,0 0 30,0 0-14,0 1 15,52 51-47,-52-52 15,0 0 32,0 0-16,0 0 16,0 0-31,51 52-1,-51-51 17,52 51-32,-52-52 31,0 0 16,0 0 15,52 52-46,-52-52 46,52 52-46,-52-52 31,52 1 31,-52-1-62,52 52-1,-52-52 17,51 52-17,-51-52 1,0 0 46,52 52 79,-52-52-125,52 52 15,0-51 0,0 51 0,0 0 16,-52-52-31,51 52-1,1 0 32,-52-52-31,52 52 0,-52-52-1,0 0 16,52 52 63,0 0-16,0 0-46,-1 0 14,1 0 1,0 0 0,0 0-31,0 0 31,0 0-16,-1 0 16,1 0-32,0 0 32,0 0-15,0 0 46,0 0 47,-1 0-94,1 0 78,0 0 1,0 0-79,0 0 0,0 0 0,-1 0 48,1 0-1,0 0-47,0 0 47,0 0 141,0 0 140,-1 0-343,1 0-1,0 0 17,0 0-1,0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customXml" Target="../ink/ink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Ohm’s Law and Electrical Shock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717671"/>
              </p:ext>
            </p:extLst>
          </p:nvPr>
        </p:nvGraphicFramePr>
        <p:xfrm>
          <a:off x="677690" y="1731380"/>
          <a:ext cx="8596312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156"/>
                <a:gridCol w="429815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Current (Amperes)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Effect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</a:t>
                      </a:r>
                      <a:r>
                        <a:rPr lang="en-US" sz="2400" baseline="0" dirty="0" smtClean="0"/>
                        <a:t> mA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Can be felt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 mA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Painful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10 mA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Involuntary muscle contractions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15 mA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Loss of muscle control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70 mA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If through</a:t>
                      </a:r>
                      <a:r>
                        <a:rPr lang="en-US" sz="2400" baseline="0" dirty="0" smtClean="0"/>
                        <a:t> the heart, serious disruption can occur, probably fatal if the current lasts for more than 1 second.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263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Voltage Wires</a:t>
            </a:r>
            <a:endParaRPr lang="en-US" dirty="0"/>
          </a:p>
        </p:txBody>
      </p:sp>
      <p:sp>
        <p:nvSpPr>
          <p:cNvPr id="4" name="AutoShape 2" descr="Image result for Bird on High Voltage Wire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677333" y="1775353"/>
            <a:ext cx="5294258" cy="388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 smtClean="0"/>
              <a:t>Why can these birds perch on these wires that carry such high voltage?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385" y="209762"/>
            <a:ext cx="3089618" cy="31311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999" y="4105842"/>
            <a:ext cx="4561720" cy="23389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8219" y="4073532"/>
            <a:ext cx="3165783" cy="237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6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Voltage Wires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51301"/>
            <a:ext cx="4697099" cy="388077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Answer: </a:t>
            </a:r>
          </a:p>
          <a:p>
            <a:pPr lvl="1"/>
            <a:r>
              <a:rPr lang="en-US" sz="2400" dirty="0" smtClean="0"/>
              <a:t>Every part of the birds body is at the same high potential, therefore it does not feel any effects.</a:t>
            </a:r>
          </a:p>
          <a:p>
            <a:pPr lvl="1"/>
            <a:r>
              <a:rPr lang="en-US" sz="2400" dirty="0" smtClean="0"/>
              <a:t>Same goes for the person in the picture to the right.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315" y="1551301"/>
            <a:ext cx="4007875" cy="300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9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Voltage 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26" y="1618394"/>
            <a:ext cx="8596668" cy="3880773"/>
          </a:xfrm>
        </p:spPr>
        <p:txBody>
          <a:bodyPr/>
          <a:lstStyle/>
          <a:p>
            <a:r>
              <a:rPr lang="en-US" dirty="0" smtClean="0"/>
              <a:t>Suppose you fall off a bridge and are able  to grab onto a near by High Voltage Power Line as you are falling. You grab onto the line with both hands. What happens to you??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227" y="2718253"/>
            <a:ext cx="2601113" cy="27809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813" y="2781006"/>
            <a:ext cx="4820082" cy="236485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4785436" y="2458367"/>
              <a:ext cx="6007320" cy="327600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43316" y="2374487"/>
                <a:ext cx="6091200" cy="344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542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Voltage 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25126"/>
            <a:ext cx="5648821" cy="4563706"/>
          </a:xfrm>
        </p:spPr>
        <p:txBody>
          <a:bodyPr>
            <a:noAutofit/>
          </a:bodyPr>
          <a:lstStyle/>
          <a:p>
            <a:r>
              <a:rPr lang="en-US" sz="2400" dirty="0" smtClean="0"/>
              <a:t>Why do you not get shocked?</a:t>
            </a:r>
          </a:p>
          <a:p>
            <a:pPr lvl="1"/>
            <a:r>
              <a:rPr lang="en-US" sz="2400" dirty="0" smtClean="0"/>
              <a:t>Because there is not a potential difference. </a:t>
            </a:r>
          </a:p>
          <a:p>
            <a:pPr lvl="1"/>
            <a:r>
              <a:rPr lang="en-US" sz="2400" dirty="0" smtClean="0"/>
              <a:t>As long as you touch nothing else, you stay at the high potential difference as the wires</a:t>
            </a:r>
            <a:endParaRPr lang="en-US" sz="2400" dirty="0"/>
          </a:p>
          <a:p>
            <a:pPr lvl="1"/>
            <a:r>
              <a:rPr lang="en-US" sz="2400" dirty="0" smtClean="0"/>
              <a:t>However, if you reach over and grab onto another wire  of different potential with one of your hands you will get shocked – </a:t>
            </a:r>
            <a:r>
              <a:rPr lang="en-US" sz="2400" b="1" dirty="0" smtClean="0"/>
              <a:t>ZAP!</a:t>
            </a:r>
            <a:endParaRPr lang="en-US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311" y="2627120"/>
            <a:ext cx="4284404" cy="216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3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Ground Wires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00961"/>
            <a:ext cx="7664233" cy="4799839"/>
          </a:xfrm>
        </p:spPr>
        <p:txBody>
          <a:bodyPr>
            <a:noAutofit/>
          </a:bodyPr>
          <a:lstStyle/>
          <a:p>
            <a:r>
              <a:rPr lang="en-US" sz="2400" dirty="0" smtClean="0"/>
              <a:t>Mild shocks occur when surfaces of appliances are at an electrical potential different from that of the surfaces of other nearby objects.</a:t>
            </a:r>
          </a:p>
          <a:p>
            <a:r>
              <a:rPr lang="en-US" sz="2400" dirty="0" smtClean="0"/>
              <a:t>If you touch surfaces of different potentials, you get shocked. Why?</a:t>
            </a:r>
          </a:p>
          <a:p>
            <a:pPr lvl="1"/>
            <a:r>
              <a:rPr lang="en-US" sz="2400" dirty="0" smtClean="0"/>
              <a:t>Because you are a pathway for the current to travel</a:t>
            </a:r>
          </a:p>
          <a:p>
            <a:r>
              <a:rPr lang="en-US" sz="2400" dirty="0" smtClean="0"/>
              <a:t>To prevent this problem, ground wires are used.</a:t>
            </a:r>
          </a:p>
          <a:p>
            <a:pPr lvl="1"/>
            <a:r>
              <a:rPr lang="en-US" sz="2400" dirty="0" smtClean="0"/>
              <a:t>Ground wires connect the outside of the object to a third prong of a three wire electric plug. This third prong is then tied to a grounding rod through the circuitry of the building.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409" y="265601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5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last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87364"/>
            <a:ext cx="8596668" cy="382966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Electrical Resistance</a:t>
            </a:r>
          </a:p>
          <a:p>
            <a:r>
              <a:rPr lang="en-US" sz="2400" dirty="0" smtClean="0"/>
              <a:t>Resistance of some basic household appliances</a:t>
            </a:r>
          </a:p>
          <a:p>
            <a:pPr lvl="1"/>
            <a:r>
              <a:rPr lang="en-US" sz="2400" dirty="0" smtClean="0"/>
              <a:t>Typical Lamp cord ~ &lt;&lt; 1 ohm</a:t>
            </a:r>
          </a:p>
          <a:p>
            <a:pPr lvl="1"/>
            <a:r>
              <a:rPr lang="en-US" sz="2400" dirty="0" smtClean="0"/>
              <a:t>Typical Lightbulb ~ 100 ohms</a:t>
            </a:r>
          </a:p>
          <a:p>
            <a:pPr lvl="1"/>
            <a:r>
              <a:rPr lang="en-US" sz="2400" dirty="0" smtClean="0"/>
              <a:t>Iron ~ 15 to 20 ohms</a:t>
            </a:r>
          </a:p>
          <a:p>
            <a:pPr lvl="1"/>
            <a:r>
              <a:rPr lang="en-US" sz="2400" dirty="0" smtClean="0"/>
              <a:t>Electric toaster  ~ 15 to 20 </a:t>
            </a:r>
            <a:r>
              <a:rPr lang="en-US" sz="2400" dirty="0" smtClean="0"/>
              <a:t>ohms</a:t>
            </a:r>
            <a:endParaRPr lang="en-US" sz="2400" dirty="0" smtClean="0"/>
          </a:p>
          <a:p>
            <a:pPr lvl="1"/>
            <a:r>
              <a:rPr lang="en-US" sz="2400" dirty="0" smtClean="0"/>
              <a:t>Hairdryer ~ 15 to 20 ohms</a:t>
            </a:r>
            <a:endParaRPr lang="en-US" sz="2400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187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last Class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131836" y="1440787"/>
                <a:ext cx="4977017" cy="5071980"/>
              </a:xfrm>
            </p:spPr>
            <p:txBody>
              <a:bodyPr/>
              <a:lstStyle/>
              <a:p>
                <a:r>
                  <a:rPr lang="en-US" sz="2400" dirty="0"/>
                  <a:t>Calculating the resistance of resistors</a:t>
                </a:r>
              </a:p>
              <a:p>
                <a:pPr lvl="1"/>
                <a:r>
                  <a:rPr lang="en-US" sz="2400" dirty="0"/>
                  <a:t>1</a:t>
                </a:r>
                <a:r>
                  <a:rPr lang="en-US" sz="2400" baseline="30000" dirty="0"/>
                  <a:t>st</a:t>
                </a:r>
                <a:r>
                  <a:rPr lang="en-US" sz="2400" dirty="0"/>
                  <a:t> Band – First digit</a:t>
                </a:r>
              </a:p>
              <a:p>
                <a:pPr lvl="1"/>
                <a:r>
                  <a:rPr lang="en-US" sz="2400" dirty="0"/>
                  <a:t>2</a:t>
                </a:r>
                <a:r>
                  <a:rPr lang="en-US" sz="2400" baseline="30000" dirty="0"/>
                  <a:t>nd</a:t>
                </a:r>
                <a:r>
                  <a:rPr lang="en-US" sz="2400" dirty="0"/>
                  <a:t> Band – Second digit</a:t>
                </a:r>
              </a:p>
              <a:p>
                <a:pPr lvl="1"/>
                <a:r>
                  <a:rPr lang="en-US" sz="2400" dirty="0"/>
                  <a:t>3</a:t>
                </a:r>
                <a:r>
                  <a:rPr lang="en-US" sz="2400" baseline="30000" dirty="0"/>
                  <a:t>rd</a:t>
                </a:r>
                <a:r>
                  <a:rPr lang="en-US" sz="2400" dirty="0"/>
                  <a:t> Band – Multiplier ( 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/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</a:t>
                </a:r>
              </a:p>
              <a:p>
                <a:pPr lvl="2"/>
                <a:r>
                  <a:rPr lang="en-US" sz="2400" dirty="0"/>
                  <a:t>Third digit is the power to which 10 is raised</a:t>
                </a:r>
              </a:p>
              <a:p>
                <a:pPr lvl="1"/>
                <a:r>
                  <a:rPr lang="en-US" sz="2400" dirty="0"/>
                  <a:t>4</a:t>
                </a:r>
                <a:r>
                  <a:rPr lang="en-US" sz="2400" baseline="30000" dirty="0"/>
                  <a:t>th</a:t>
                </a:r>
                <a:r>
                  <a:rPr lang="en-US" sz="2400" dirty="0"/>
                  <a:t> Band – Tolerance ( Gold-5%, Silver-10%, No Band-20%)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31836" y="1440787"/>
                <a:ext cx="4977017" cy="5071980"/>
              </a:xfrm>
              <a:blipFill rotWithShape="0">
                <a:blip r:embed="rId2"/>
                <a:stretch>
                  <a:fillRect l="-980" t="-962" r="-25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1440787"/>
            <a:ext cx="4454503" cy="546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3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00752"/>
            <a:ext cx="8596668" cy="4538791"/>
          </a:xfrm>
        </p:spPr>
        <p:txBody>
          <a:bodyPr>
            <a:noAutofit/>
          </a:bodyPr>
          <a:lstStyle/>
          <a:p>
            <a:r>
              <a:rPr lang="en-US" sz="2400" dirty="0" smtClean="0"/>
              <a:t>Is the relationship between voltage, current, and resistance.</a:t>
            </a:r>
          </a:p>
          <a:p>
            <a:endParaRPr lang="en-US" sz="2400" dirty="0"/>
          </a:p>
          <a:p>
            <a:r>
              <a:rPr lang="en-US" sz="2400" dirty="0" smtClean="0"/>
              <a:t>Ohm’s Law states </a:t>
            </a:r>
          </a:p>
          <a:p>
            <a:pPr lvl="1"/>
            <a:r>
              <a:rPr lang="en-US" sz="2400" dirty="0" smtClean="0"/>
              <a:t>That the current in a circuit is directly proportional to the voltage impressed across the circuit, and inversely proportional to the resistance of the circuit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 smtClean="0"/>
              <a:t>Current = Voltage / Resistance    -&gt;  I = V/R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764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70123"/>
            <a:ext cx="8596668" cy="4986661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For a circuit of constant resistance, current and voltage are proportional.</a:t>
            </a:r>
          </a:p>
          <a:p>
            <a:pPr lvl="1"/>
            <a:r>
              <a:rPr lang="en-US" sz="2400" dirty="0" smtClean="0"/>
              <a:t>What does this mean?</a:t>
            </a:r>
          </a:p>
          <a:p>
            <a:pPr lvl="1"/>
            <a:r>
              <a:rPr lang="en-US" sz="2400" dirty="0" smtClean="0"/>
              <a:t>You will get twice the current through a circuit for twice the voltage across the circuit.</a:t>
            </a:r>
          </a:p>
          <a:p>
            <a:pPr lvl="1"/>
            <a:r>
              <a:rPr lang="en-US" sz="2400" dirty="0" smtClean="0"/>
              <a:t>I.E. – the greater the voltage, the greater the current.</a:t>
            </a:r>
          </a:p>
          <a:p>
            <a:r>
              <a:rPr lang="en-US" sz="2400" dirty="0" smtClean="0"/>
              <a:t>What happens if the resistance is doubled? (Remember that the relationship between current and resistance is inversely proportional)</a:t>
            </a:r>
          </a:p>
          <a:p>
            <a:pPr lvl="1"/>
            <a:r>
              <a:rPr lang="en-US" sz="2400" dirty="0" smtClean="0"/>
              <a:t>If the resistance is doubled for a circuit, the current will be half of what it would be otherwise.</a:t>
            </a:r>
          </a:p>
          <a:p>
            <a:pPr lvl="1"/>
            <a:r>
              <a:rPr lang="en-US" sz="2400" dirty="0" smtClean="0"/>
              <a:t>I.E. – the greater the resistance, the less the current.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76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70000"/>
            <a:ext cx="9679646" cy="5057191"/>
          </a:xfrm>
        </p:spPr>
        <p:txBody>
          <a:bodyPr>
            <a:noAutofit/>
          </a:bodyPr>
          <a:lstStyle/>
          <a:p>
            <a:r>
              <a:rPr lang="en-US" sz="2400" dirty="0" smtClean="0"/>
              <a:t>Example Problems</a:t>
            </a:r>
          </a:p>
          <a:p>
            <a:pPr lvl="1"/>
            <a:r>
              <a:rPr lang="en-US" sz="2400" dirty="0" smtClean="0"/>
              <a:t>Consider a potential difference of 1 volt impressed across a circuit that has a resistance of 1 ohm. What is the current produced in this circuit?</a:t>
            </a:r>
          </a:p>
          <a:p>
            <a:pPr lvl="2"/>
            <a:r>
              <a:rPr lang="en-US" sz="2400" dirty="0" smtClean="0"/>
              <a:t>I = V/R</a:t>
            </a:r>
          </a:p>
          <a:p>
            <a:pPr lvl="2"/>
            <a:r>
              <a:rPr lang="en-US" sz="2400" dirty="0" smtClean="0"/>
              <a:t>I = 1Volts / 1</a:t>
            </a:r>
            <a:r>
              <a:rPr lang="en-US" sz="2400" dirty="0"/>
              <a:t> O</a:t>
            </a:r>
            <a:r>
              <a:rPr lang="en-US" sz="2400" dirty="0" smtClean="0"/>
              <a:t>hm</a:t>
            </a:r>
          </a:p>
          <a:p>
            <a:pPr lvl="3"/>
            <a:r>
              <a:rPr lang="en-US" sz="2400" dirty="0" smtClean="0"/>
              <a:t>I = 1 V/</a:t>
            </a:r>
            <a:r>
              <a:rPr lang="el-GR" sz="2400" dirty="0" smtClean="0"/>
              <a:t>Ω</a:t>
            </a:r>
            <a:r>
              <a:rPr lang="en-US" sz="2400" dirty="0" smtClean="0"/>
              <a:t> or 1 Ampere</a:t>
            </a:r>
          </a:p>
          <a:p>
            <a:pPr lvl="1"/>
            <a:r>
              <a:rPr lang="en-US" sz="2400" dirty="0" smtClean="0"/>
              <a:t>Consider a voltage of 12 volts impressed across the same circuit. What will the measure of the current?</a:t>
            </a:r>
          </a:p>
          <a:p>
            <a:pPr lvl="2"/>
            <a:r>
              <a:rPr lang="en-US" sz="2400" dirty="0" smtClean="0"/>
              <a:t>I = V/R</a:t>
            </a:r>
          </a:p>
          <a:p>
            <a:pPr lvl="2"/>
            <a:r>
              <a:rPr lang="en-US" sz="2400" dirty="0" smtClean="0"/>
              <a:t>I = 12V / 1</a:t>
            </a:r>
            <a:r>
              <a:rPr lang="el-GR" sz="2400" dirty="0" smtClean="0"/>
              <a:t>Ω</a:t>
            </a:r>
            <a:r>
              <a:rPr lang="en-US" sz="2400" dirty="0" smtClean="0"/>
              <a:t>      </a:t>
            </a:r>
          </a:p>
          <a:p>
            <a:pPr lvl="3"/>
            <a:r>
              <a:rPr lang="en-US" sz="2400" dirty="0" smtClean="0"/>
              <a:t>I = 12  V/</a:t>
            </a:r>
            <a:r>
              <a:rPr lang="el-GR" sz="2400" dirty="0" smtClean="0"/>
              <a:t>Ω</a:t>
            </a:r>
            <a:r>
              <a:rPr lang="en-US" sz="2400" dirty="0" smtClean="0"/>
              <a:t> or 12 A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6065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24564"/>
            <a:ext cx="8596668" cy="4962849"/>
          </a:xfrm>
        </p:spPr>
        <p:txBody>
          <a:bodyPr>
            <a:noAutofit/>
          </a:bodyPr>
          <a:lstStyle/>
          <a:p>
            <a:r>
              <a:rPr lang="en-US" sz="2400" dirty="0" smtClean="0"/>
              <a:t>Interactive Class Question:</a:t>
            </a:r>
          </a:p>
          <a:p>
            <a:pPr lvl="1"/>
            <a:r>
              <a:rPr lang="en-US" sz="2400" dirty="0" smtClean="0"/>
              <a:t>How much current is drawn by a lamp that has a resistance of 100 Ohms when a voltage of 50 volts is impressed across it?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 smtClean="0"/>
              <a:t>Answer:</a:t>
            </a:r>
          </a:p>
          <a:p>
            <a:pPr lvl="1"/>
            <a:endParaRPr lang="en-US" sz="2400" dirty="0"/>
          </a:p>
          <a:p>
            <a:pPr lvl="2"/>
            <a:r>
              <a:rPr lang="en-US" sz="2400" dirty="0" smtClean="0"/>
              <a:t>I = V/R</a:t>
            </a:r>
          </a:p>
          <a:p>
            <a:pPr lvl="2"/>
            <a:r>
              <a:rPr lang="en-US" sz="2400" dirty="0" smtClean="0"/>
              <a:t>I = 50 V/ 100 </a:t>
            </a:r>
            <a:r>
              <a:rPr lang="el-GR" sz="2400" dirty="0" smtClean="0"/>
              <a:t>Ω</a:t>
            </a:r>
            <a:r>
              <a:rPr lang="en-US" sz="2400" dirty="0" smtClean="0"/>
              <a:t>  </a:t>
            </a:r>
          </a:p>
          <a:p>
            <a:pPr lvl="3"/>
            <a:r>
              <a:rPr lang="en-US" sz="2400" dirty="0" smtClean="0"/>
              <a:t>I = ½ 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774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41649"/>
            <a:ext cx="8596668" cy="1320800"/>
          </a:xfrm>
        </p:spPr>
        <p:txBody>
          <a:bodyPr/>
          <a:lstStyle/>
          <a:p>
            <a:r>
              <a:rPr lang="en-US" dirty="0" smtClean="0"/>
              <a:t>Ohm’s Law and Electric Shock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26547"/>
            <a:ext cx="8596668" cy="4370840"/>
          </a:xfrm>
        </p:spPr>
        <p:txBody>
          <a:bodyPr/>
          <a:lstStyle/>
          <a:p>
            <a:r>
              <a:rPr lang="en-US" sz="2400" dirty="0" smtClean="0"/>
              <a:t>What causes electrical shock in the human body?</a:t>
            </a:r>
          </a:p>
          <a:p>
            <a:pPr lvl="1"/>
            <a:r>
              <a:rPr lang="en-US" sz="2400" dirty="0" smtClean="0"/>
              <a:t>Current or Voltage?</a:t>
            </a:r>
          </a:p>
          <a:p>
            <a:pPr lvl="1"/>
            <a:r>
              <a:rPr lang="en-US" sz="2400" b="1" u="sng" dirty="0" smtClean="0"/>
              <a:t>The damaging effects of electric shock are the result of current passing through the body.</a:t>
            </a:r>
          </a:p>
          <a:p>
            <a:r>
              <a:rPr lang="en-US" sz="2400" dirty="0" smtClean="0"/>
              <a:t>Knowing this what do we see from Ohm’s Law?</a:t>
            </a:r>
          </a:p>
          <a:p>
            <a:pPr lvl="1"/>
            <a:r>
              <a:rPr lang="en-US" sz="2400" dirty="0" smtClean="0"/>
              <a:t>Current depends on the voltage applied and also on the electrical resistance of the human body. </a:t>
            </a:r>
            <a:endParaRPr lang="en-US" sz="2400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8768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Ohm’s Law and </a:t>
            </a:r>
            <a:r>
              <a:rPr lang="en-US" dirty="0"/>
              <a:t>E</a:t>
            </a:r>
            <a:r>
              <a:rPr lang="en-US" dirty="0" smtClean="0"/>
              <a:t>lectrical Shock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652589"/>
            <a:ext cx="10034209" cy="4916162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What is the resistance of the human body?</a:t>
            </a:r>
          </a:p>
          <a:p>
            <a:pPr lvl="1"/>
            <a:r>
              <a:rPr lang="en-US" sz="2400" dirty="0" smtClean="0"/>
              <a:t>Electrical resistance of the human body depends on condition and range</a:t>
            </a:r>
          </a:p>
          <a:p>
            <a:pPr lvl="1"/>
            <a:r>
              <a:rPr lang="en-US" sz="2400" dirty="0" smtClean="0"/>
              <a:t>If you are soaked with salt water ~ 100 ohms</a:t>
            </a:r>
          </a:p>
          <a:p>
            <a:pPr lvl="1"/>
            <a:r>
              <a:rPr lang="en-US" sz="2400" dirty="0" smtClean="0"/>
              <a:t>If your skin is very dry ~ 500,000 ohms</a:t>
            </a:r>
          </a:p>
          <a:p>
            <a:pPr marL="457200" lvl="1" indent="0">
              <a:buNone/>
            </a:pPr>
            <a:endParaRPr lang="en-US" sz="2400" dirty="0"/>
          </a:p>
          <a:p>
            <a:pPr lvl="1"/>
            <a:r>
              <a:rPr lang="en-US" sz="2400" dirty="0" smtClean="0"/>
              <a:t>Perspective:</a:t>
            </a:r>
          </a:p>
          <a:p>
            <a:pPr lvl="2"/>
            <a:r>
              <a:rPr lang="en-US" sz="2400" dirty="0" smtClean="0"/>
              <a:t>If you touch the ends (terminals) of a 12 V battery with your fingers you would normally not feel anything. </a:t>
            </a:r>
          </a:p>
          <a:p>
            <a:pPr lvl="2"/>
            <a:r>
              <a:rPr lang="en-US" sz="2400" dirty="0" smtClean="0"/>
              <a:t>Your body usually provides a resistance of 100,000 ohms</a:t>
            </a:r>
          </a:p>
          <a:p>
            <a:pPr lvl="2"/>
            <a:r>
              <a:rPr lang="en-US" sz="2400" dirty="0" smtClean="0"/>
              <a:t>If you touch the terminals of a 24 V battery with your fingers you would barely feel a tingle</a:t>
            </a:r>
          </a:p>
          <a:p>
            <a:endParaRPr lang="en-US" dirty="0"/>
          </a:p>
        </p:txBody>
      </p:sp>
      <p:sp>
        <p:nvSpPr>
          <p:cNvPr id="4" name="AutoShape 2" descr="Image result for dry skin"/>
          <p:cNvSpPr>
            <a:spLocks noChangeAspect="1" noChangeArrowheads="1"/>
          </p:cNvSpPr>
          <p:nvPr/>
        </p:nvSpPr>
        <p:spPr bwMode="auto">
          <a:xfrm>
            <a:off x="-31751" y="-136526"/>
            <a:ext cx="2177791" cy="217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72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173</TotalTime>
  <Words>824</Words>
  <Application>Microsoft Office PowerPoint</Application>
  <PresentationFormat>Widescreen</PresentationFormat>
  <Paragraphs>98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Cambria Math</vt:lpstr>
      <vt:lpstr>Trebuchet MS</vt:lpstr>
      <vt:lpstr>Wingdings 3</vt:lpstr>
      <vt:lpstr>Facet</vt:lpstr>
      <vt:lpstr>Ohm’s Law</vt:lpstr>
      <vt:lpstr>Review of last Class</vt:lpstr>
      <vt:lpstr>Review of last Class</vt:lpstr>
      <vt:lpstr>Ohm’s Law</vt:lpstr>
      <vt:lpstr>Ohm’s Law</vt:lpstr>
      <vt:lpstr>Ohm’s Law</vt:lpstr>
      <vt:lpstr>Ohm’s Law</vt:lpstr>
      <vt:lpstr>Ohm’s Law and Electric Shock</vt:lpstr>
      <vt:lpstr>Ohm’s Law and Electrical Shock</vt:lpstr>
      <vt:lpstr>Ohm’s Law and Electrical Shock</vt:lpstr>
      <vt:lpstr>High Voltage Wires</vt:lpstr>
      <vt:lpstr>High Voltage Wires </vt:lpstr>
      <vt:lpstr>High Voltage Lines</vt:lpstr>
      <vt:lpstr>High Voltage Lines</vt:lpstr>
      <vt:lpstr>Ground Wires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Ohm’s Law</dc:title>
  <dc:creator>AJ Steininger</dc:creator>
  <cp:lastModifiedBy>AJ Steininger</cp:lastModifiedBy>
  <cp:revision>22</cp:revision>
  <dcterms:created xsi:type="dcterms:W3CDTF">2015-02-24T20:46:59Z</dcterms:created>
  <dcterms:modified xsi:type="dcterms:W3CDTF">2015-02-25T03:00:20Z</dcterms:modified>
</cp:coreProperties>
</file>